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8" r:id="rId15"/>
    <p:sldId id="269" r:id="rId16"/>
  </p:sldIdLst>
  <p:sldSz cx="9144000" cy="5143500" type="screen16x9"/>
  <p:notesSz cx="6858000" cy="9144000"/>
  <p:embeddedFontLst>
    <p:embeddedFont>
      <p:font typeface="Lato" panose="020F0502020204030203" pitchFamily="34" charset="0"/>
      <p:regular r:id="rId18"/>
      <p:bold r:id="rId19"/>
      <p:italic r:id="rId20"/>
      <p:boldItalic r:id="rId21"/>
    </p:embeddedFont>
    <p:embeddedFont>
      <p:font typeface="Playfair Display" pitchFamily="2" charset="77"/>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94"/>
  </p:normalViewPr>
  <p:slideViewPr>
    <p:cSldViewPr snapToGrid="0">
      <p:cViewPr>
        <p:scale>
          <a:sx n="141" d="100"/>
          <a:sy n="141" d="100"/>
        </p:scale>
        <p:origin x="904" y="2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336677565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33667756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336677565f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336677565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336677565f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336677565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336677565f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336677565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336677565f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336677565f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336677565f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336677565f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336677565f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336677565f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336677565f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336677565f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336677565f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336677565f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336677565f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336677565f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336677565f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336677565f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336677565f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336677565f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336677565f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336677565f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TOK Integration in the Diploma Program</a:t>
            </a:r>
            <a:endParaRPr/>
          </a:p>
        </p:txBody>
      </p:sp>
      <p:sp>
        <p:nvSpPr>
          <p:cNvPr id="60" name="Google Shape;60;p13"/>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rmAutofit lnSpcReduction="10000"/>
          </a:bodyPr>
          <a:lstStyle/>
          <a:p>
            <a:pPr marL="0" lvl="0" indent="0" algn="ctr" rtl="0">
              <a:spcBef>
                <a:spcPts val="0"/>
              </a:spcBef>
              <a:spcAft>
                <a:spcPts val="0"/>
              </a:spcAft>
              <a:buNone/>
            </a:pPr>
            <a:r>
              <a:rPr lang="en"/>
              <a:t>“Better than whatever else is going 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Outline for Today</a:t>
            </a:r>
            <a:endParaRPr/>
          </a:p>
        </p:txBody>
      </p:sp>
      <p:sp>
        <p:nvSpPr>
          <p:cNvPr id="66" name="Google Shape;66;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What is Theory of Knowledge?</a:t>
            </a:r>
            <a:endParaRPr/>
          </a:p>
          <a:p>
            <a:pPr marL="457200" lvl="0" indent="-342900" algn="l" rtl="0">
              <a:spcBef>
                <a:spcPts val="0"/>
              </a:spcBef>
              <a:spcAft>
                <a:spcPts val="0"/>
              </a:spcAft>
              <a:buSzPts val="1800"/>
              <a:buAutoNum type="arabicPeriod"/>
            </a:pPr>
            <a:r>
              <a:rPr lang="en"/>
              <a:t>What does TOK integration mean?</a:t>
            </a:r>
            <a:endParaRPr/>
          </a:p>
          <a:p>
            <a:pPr marL="457200" lvl="0" indent="-342900" algn="l" rtl="0">
              <a:spcBef>
                <a:spcPts val="0"/>
              </a:spcBef>
              <a:spcAft>
                <a:spcPts val="0"/>
              </a:spcAft>
              <a:buSzPts val="1800"/>
              <a:buAutoNum type="arabicPeriod"/>
            </a:pPr>
            <a:r>
              <a:rPr lang="en"/>
              <a:t>How can you integrate TOK into your course?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According to the IB</a:t>
            </a:r>
            <a:endParaRPr/>
          </a:p>
        </p:txBody>
      </p:sp>
      <p:sp>
        <p:nvSpPr>
          <p:cNvPr id="72" name="Google Shape;72;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“Theory of knowledge (TOK) is a course that is fundamentally about critical thinking and inquiry </a:t>
            </a:r>
            <a:r>
              <a:rPr lang="en">
                <a:highlight>
                  <a:srgbClr val="FFFF00"/>
                </a:highlight>
              </a:rPr>
              <a:t>into the process of knowing rather than about learning a specific body of knowledge.</a:t>
            </a:r>
            <a:r>
              <a:rPr lang="en"/>
              <a:t> The TOK course </a:t>
            </a:r>
            <a:r>
              <a:rPr lang="en">
                <a:highlight>
                  <a:srgbClr val="FFFF00"/>
                </a:highlight>
              </a:rPr>
              <a:t>examines the nature of knowledge and how we know what we claim to know.</a:t>
            </a:r>
            <a:r>
              <a:rPr lang="en"/>
              <a:t> It does this by encouraging students to analyse knowledge claims and explore questions about the construction of knowledge. The task of TOK is to emphasize connections between areas of shared knowledge and link them to personal knowledge in such a way that an individual becomes more aware of his or her own perspectives and how they might differ from others.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TOK?</a:t>
            </a:r>
            <a:endParaRPr/>
          </a:p>
        </p:txBody>
      </p:sp>
      <p:sp>
        <p:nvSpPr>
          <p:cNvPr id="78" name="Google Shape;78;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Required course that students take over 11th and 12th grade.</a:t>
            </a:r>
            <a:endParaRPr/>
          </a:p>
          <a:p>
            <a:pPr marL="457200" lvl="0" indent="-342900" algn="l" rtl="0">
              <a:spcBef>
                <a:spcPts val="0"/>
              </a:spcBef>
              <a:spcAft>
                <a:spcPts val="0"/>
              </a:spcAft>
              <a:buSzPts val="1800"/>
              <a:buChar char="●"/>
            </a:pPr>
            <a:r>
              <a:rPr lang="en"/>
              <a:t>Students are supposed to have 100 hours of instruction.</a:t>
            </a:r>
            <a:endParaRPr/>
          </a:p>
          <a:p>
            <a:pPr marL="457200" lvl="0" indent="-342900" algn="l" rtl="0">
              <a:spcBef>
                <a:spcPts val="0"/>
              </a:spcBef>
              <a:spcAft>
                <a:spcPts val="0"/>
              </a:spcAft>
              <a:buSzPts val="1800"/>
              <a:buChar char="●"/>
            </a:pPr>
            <a:r>
              <a:rPr lang="en"/>
              <a:t>Assessments include an exhibition in 11th grade (1/3 of their grade), an essay in 12th grade (2/3 of their grade)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4" name="Google Shape;84;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85" name="Google Shape;85;p17"/>
          <p:cNvPicPr preferRelativeResize="0"/>
          <p:nvPr/>
        </p:nvPicPr>
        <p:blipFill>
          <a:blip r:embed="rId3">
            <a:alphaModFix/>
          </a:blip>
          <a:stretch>
            <a:fillRect/>
          </a:stretch>
        </p:blipFill>
        <p:spPr>
          <a:xfrm>
            <a:off x="809315" y="0"/>
            <a:ext cx="7406318"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Key Course Concepts</a:t>
            </a:r>
            <a:endParaRPr/>
          </a:p>
        </p:txBody>
      </p:sp>
      <p:sp>
        <p:nvSpPr>
          <p:cNvPr id="91" name="Google Shape;91;p18"/>
          <p:cNvSpPr txBox="1">
            <a:spLocks noGrp="1"/>
          </p:cNvSpPr>
          <p:nvPr>
            <p:ph type="body" idx="1"/>
          </p:nvPr>
        </p:nvSpPr>
        <p:spPr>
          <a:xfrm>
            <a:off x="311700" y="1152475"/>
            <a:ext cx="8520600" cy="37176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Evidence</a:t>
            </a:r>
            <a:endParaRPr/>
          </a:p>
          <a:p>
            <a:pPr marL="457200" lvl="0" indent="-342900" algn="l" rtl="0">
              <a:spcBef>
                <a:spcPts val="0"/>
              </a:spcBef>
              <a:spcAft>
                <a:spcPts val="0"/>
              </a:spcAft>
              <a:buSzPts val="1800"/>
              <a:buChar char="●"/>
            </a:pPr>
            <a:r>
              <a:rPr lang="en"/>
              <a:t>Certainty</a:t>
            </a:r>
            <a:endParaRPr/>
          </a:p>
          <a:p>
            <a:pPr marL="457200" lvl="0" indent="-342900" algn="l" rtl="0">
              <a:spcBef>
                <a:spcPts val="0"/>
              </a:spcBef>
              <a:spcAft>
                <a:spcPts val="0"/>
              </a:spcAft>
              <a:buSzPts val="1800"/>
              <a:buChar char="●"/>
            </a:pPr>
            <a:r>
              <a:rPr lang="en"/>
              <a:t>Truth</a:t>
            </a:r>
            <a:endParaRPr/>
          </a:p>
          <a:p>
            <a:pPr marL="457200" lvl="0" indent="-342900" algn="l" rtl="0">
              <a:spcBef>
                <a:spcPts val="0"/>
              </a:spcBef>
              <a:spcAft>
                <a:spcPts val="0"/>
              </a:spcAft>
              <a:buSzPts val="1800"/>
              <a:buChar char="●"/>
            </a:pPr>
            <a:r>
              <a:rPr lang="en"/>
              <a:t>Interpretation</a:t>
            </a:r>
            <a:endParaRPr/>
          </a:p>
          <a:p>
            <a:pPr marL="457200" lvl="0" indent="-342900" algn="l" rtl="0">
              <a:spcBef>
                <a:spcPts val="0"/>
              </a:spcBef>
              <a:spcAft>
                <a:spcPts val="0"/>
              </a:spcAft>
              <a:buSzPts val="1800"/>
              <a:buChar char="●"/>
            </a:pPr>
            <a:r>
              <a:rPr lang="en"/>
              <a:t>Power</a:t>
            </a:r>
            <a:endParaRPr/>
          </a:p>
          <a:p>
            <a:pPr marL="457200" lvl="0" indent="-342900" algn="l" rtl="0">
              <a:spcBef>
                <a:spcPts val="0"/>
              </a:spcBef>
              <a:spcAft>
                <a:spcPts val="0"/>
              </a:spcAft>
              <a:buSzPts val="1800"/>
              <a:buChar char="●"/>
            </a:pPr>
            <a:r>
              <a:rPr lang="en"/>
              <a:t>Justification</a:t>
            </a:r>
            <a:endParaRPr/>
          </a:p>
          <a:p>
            <a:pPr marL="457200" lvl="0" indent="-342900" algn="l" rtl="0">
              <a:spcBef>
                <a:spcPts val="0"/>
              </a:spcBef>
              <a:spcAft>
                <a:spcPts val="0"/>
              </a:spcAft>
              <a:buSzPts val="1800"/>
              <a:buChar char="●"/>
            </a:pPr>
            <a:r>
              <a:rPr lang="en"/>
              <a:t>Explanation </a:t>
            </a:r>
            <a:endParaRPr/>
          </a:p>
          <a:p>
            <a:pPr marL="457200" lvl="0" indent="-342900" algn="l" rtl="0">
              <a:spcBef>
                <a:spcPts val="0"/>
              </a:spcBef>
              <a:spcAft>
                <a:spcPts val="0"/>
              </a:spcAft>
              <a:buSzPts val="1800"/>
              <a:buChar char="●"/>
            </a:pPr>
            <a:r>
              <a:rPr lang="en"/>
              <a:t>Objectivity </a:t>
            </a:r>
            <a:endParaRPr/>
          </a:p>
          <a:p>
            <a:pPr marL="457200" lvl="0" indent="-342900" algn="l" rtl="0">
              <a:spcBef>
                <a:spcPts val="0"/>
              </a:spcBef>
              <a:spcAft>
                <a:spcPts val="0"/>
              </a:spcAft>
              <a:buSzPts val="1800"/>
              <a:buChar char="●"/>
            </a:pPr>
            <a:r>
              <a:rPr lang="en"/>
              <a:t>Perspective</a:t>
            </a:r>
            <a:endParaRPr/>
          </a:p>
          <a:p>
            <a:pPr marL="457200" lvl="0" indent="-342900" algn="l" rtl="0">
              <a:spcBef>
                <a:spcPts val="0"/>
              </a:spcBef>
              <a:spcAft>
                <a:spcPts val="0"/>
              </a:spcAft>
              <a:buSzPts val="1800"/>
              <a:buChar char="●"/>
            </a:pPr>
            <a:r>
              <a:rPr lang="en"/>
              <a:t>Culture</a:t>
            </a:r>
            <a:endParaRPr/>
          </a:p>
          <a:p>
            <a:pPr marL="457200" lvl="0" indent="-342900" algn="l" rtl="0">
              <a:spcBef>
                <a:spcPts val="0"/>
              </a:spcBef>
              <a:spcAft>
                <a:spcPts val="0"/>
              </a:spcAft>
              <a:buSzPts val="1800"/>
              <a:buChar char="●"/>
            </a:pPr>
            <a:r>
              <a:rPr lang="en"/>
              <a:t>Values</a:t>
            </a:r>
            <a:endParaRPr/>
          </a:p>
          <a:p>
            <a:pPr marL="457200" lvl="0" indent="-342900" algn="l" rtl="0">
              <a:spcBef>
                <a:spcPts val="0"/>
              </a:spcBef>
              <a:spcAft>
                <a:spcPts val="0"/>
              </a:spcAft>
              <a:buSzPts val="1800"/>
              <a:buChar char="●"/>
            </a:pPr>
            <a:r>
              <a:rPr lang="en"/>
              <a:t>Responsibility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7" name="Google Shape;97;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8" name="Google Shape;98;p19"/>
          <p:cNvPicPr preferRelativeResize="0"/>
          <p:nvPr/>
        </p:nvPicPr>
        <p:blipFill>
          <a:blip r:embed="rId3">
            <a:alphaModFix/>
          </a:blip>
          <a:stretch>
            <a:fillRect/>
          </a:stretch>
        </p:blipFill>
        <p:spPr>
          <a:xfrm>
            <a:off x="347531" y="391356"/>
            <a:ext cx="8375400" cy="4434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4" name="Google Shape;104;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5" name="Google Shape;105;p20"/>
          <p:cNvPicPr preferRelativeResize="0"/>
          <p:nvPr/>
        </p:nvPicPr>
        <p:blipFill>
          <a:blip r:embed="rId3">
            <a:alphaModFix/>
          </a:blip>
          <a:stretch>
            <a:fillRect/>
          </a:stretch>
        </p:blipFill>
        <p:spPr>
          <a:xfrm>
            <a:off x="2098550" y="98300"/>
            <a:ext cx="4855450" cy="4855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Knowledge Questions</a:t>
            </a:r>
            <a:endParaRPr/>
          </a:p>
        </p:txBody>
      </p:sp>
      <p:sp>
        <p:nvSpPr>
          <p:cNvPr id="111" name="Google Shape;111;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dirty="0"/>
              <a:t>These are the core of the Theory of Knowledge class.</a:t>
            </a:r>
            <a:endParaRPr dirty="0"/>
          </a:p>
          <a:p>
            <a:pPr marL="0" lvl="0" indent="0" algn="l" rtl="0">
              <a:spcBef>
                <a:spcPts val="1200"/>
              </a:spcBef>
              <a:spcAft>
                <a:spcPts val="0"/>
              </a:spcAft>
              <a:buNone/>
            </a:pPr>
            <a:r>
              <a:rPr lang="en" dirty="0"/>
              <a:t>They are questions that are:</a:t>
            </a:r>
            <a:endParaRPr dirty="0"/>
          </a:p>
          <a:p>
            <a:pPr marL="457200" lvl="0" indent="-334327" algn="l" rtl="0">
              <a:spcBef>
                <a:spcPts val="1200"/>
              </a:spcBef>
              <a:spcAft>
                <a:spcPts val="0"/>
              </a:spcAft>
              <a:buSzPct val="100000"/>
              <a:buChar char="●"/>
            </a:pPr>
            <a:r>
              <a:rPr lang="en" dirty="0"/>
              <a:t>about knowledge</a:t>
            </a:r>
            <a:endParaRPr dirty="0"/>
          </a:p>
          <a:p>
            <a:pPr marL="457200" lvl="0" indent="-334327" algn="l" rtl="0">
              <a:spcBef>
                <a:spcPts val="0"/>
              </a:spcBef>
              <a:spcAft>
                <a:spcPts val="0"/>
              </a:spcAft>
              <a:buSzPct val="100000"/>
              <a:buChar char="●"/>
            </a:pPr>
            <a:r>
              <a:rPr lang="en" dirty="0"/>
              <a:t>open ended</a:t>
            </a:r>
            <a:endParaRPr dirty="0"/>
          </a:p>
          <a:p>
            <a:pPr marL="457200" lvl="0" indent="-334327" algn="l" rtl="0">
              <a:spcBef>
                <a:spcPts val="0"/>
              </a:spcBef>
              <a:spcAft>
                <a:spcPts val="0"/>
              </a:spcAft>
              <a:buSzPct val="100000"/>
              <a:buChar char="●"/>
            </a:pPr>
            <a:r>
              <a:rPr lang="en" dirty="0"/>
              <a:t>explicitly use TOK language</a:t>
            </a:r>
            <a:endParaRPr dirty="0"/>
          </a:p>
          <a:p>
            <a:pPr marL="0" lvl="0" indent="0" algn="l" rtl="0">
              <a:spcBef>
                <a:spcPts val="1200"/>
              </a:spcBef>
              <a:spcAft>
                <a:spcPts val="0"/>
              </a:spcAft>
              <a:buNone/>
            </a:pPr>
            <a:endParaRPr dirty="0"/>
          </a:p>
          <a:p>
            <a:pPr marL="0" lvl="0" indent="0" algn="l" rtl="0">
              <a:spcBef>
                <a:spcPts val="1200"/>
              </a:spcBef>
              <a:spcAft>
                <a:spcPts val="0"/>
              </a:spcAft>
              <a:buNone/>
            </a:pPr>
            <a:r>
              <a:rPr lang="en" dirty="0"/>
              <a:t>Ex. To what extent can we consider math a language?</a:t>
            </a:r>
            <a:endParaRPr dirty="0"/>
          </a:p>
          <a:p>
            <a:pPr marL="0" lvl="0" indent="0" algn="l" rtl="0">
              <a:spcBef>
                <a:spcPts val="1200"/>
              </a:spcBef>
              <a:spcAft>
                <a:spcPts val="0"/>
              </a:spcAft>
              <a:buNone/>
            </a:pPr>
            <a:r>
              <a:rPr lang="en" dirty="0"/>
              <a:t>What is the role of experts in the production of knowledge?</a:t>
            </a:r>
            <a:endParaRPr dirty="0"/>
          </a:p>
          <a:p>
            <a:pPr marL="0" lvl="0" indent="0" algn="l" rtl="0">
              <a:spcBef>
                <a:spcPts val="1200"/>
              </a:spcBef>
              <a:spcAft>
                <a:spcPts val="1200"/>
              </a:spcAft>
              <a:buNone/>
            </a:pPr>
            <a:r>
              <a:rPr lang="en" dirty="0"/>
              <a:t>To what extent is historical knowledge certain?</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DEBDC-1C6B-B17E-97D6-EB3EE0C0DC0D}"/>
              </a:ext>
            </a:extLst>
          </p:cNvPr>
          <p:cNvSpPr>
            <a:spLocks noGrp="1"/>
          </p:cNvSpPr>
          <p:nvPr>
            <p:ph type="title"/>
          </p:nvPr>
        </p:nvSpPr>
        <p:spPr/>
        <p:txBody>
          <a:bodyPr>
            <a:normAutofit fontScale="90000"/>
          </a:bodyPr>
          <a:lstStyle/>
          <a:p>
            <a:r>
              <a:rPr lang="en-US" dirty="0"/>
              <a:t>Knowledge Questions vs. Essential Questions</a:t>
            </a:r>
          </a:p>
        </p:txBody>
      </p:sp>
      <p:sp>
        <p:nvSpPr>
          <p:cNvPr id="3" name="Text Placeholder 2">
            <a:extLst>
              <a:ext uri="{FF2B5EF4-FFF2-40B4-BE49-F238E27FC236}">
                <a16:creationId xmlns:a16="http://schemas.microsoft.com/office/drawing/2014/main" id="{559D2F0B-C57A-970B-95A0-9E1B9E572BFB}"/>
              </a:ext>
            </a:extLst>
          </p:cNvPr>
          <p:cNvSpPr>
            <a:spLocks noGrp="1"/>
          </p:cNvSpPr>
          <p:nvPr>
            <p:ph type="body" idx="1"/>
          </p:nvPr>
        </p:nvSpPr>
        <p:spPr/>
        <p:txBody>
          <a:bodyPr/>
          <a:lstStyle/>
          <a:p>
            <a:r>
              <a:rPr lang="en-US" dirty="0"/>
              <a:t>In our courses, we may frame our lessons or units by essential or guiding questions or aims. These are not the same as knowledge questions.</a:t>
            </a:r>
          </a:p>
          <a:p>
            <a:endParaRPr lang="en-US" dirty="0"/>
          </a:p>
          <a:p>
            <a:pPr marL="114300" indent="0">
              <a:buNone/>
            </a:pPr>
            <a:endParaRPr lang="en-US" dirty="0"/>
          </a:p>
        </p:txBody>
      </p:sp>
      <p:graphicFrame>
        <p:nvGraphicFramePr>
          <p:cNvPr id="5" name="Table 5">
            <a:extLst>
              <a:ext uri="{FF2B5EF4-FFF2-40B4-BE49-F238E27FC236}">
                <a16:creationId xmlns:a16="http://schemas.microsoft.com/office/drawing/2014/main" id="{657C7930-D0E3-795C-2076-B55EF8190A1C}"/>
              </a:ext>
            </a:extLst>
          </p:cNvPr>
          <p:cNvGraphicFramePr>
            <a:graphicFrameLocks noGrp="1"/>
          </p:cNvGraphicFramePr>
          <p:nvPr>
            <p:extLst>
              <p:ext uri="{D42A27DB-BD31-4B8C-83A1-F6EECF244321}">
                <p14:modId xmlns:p14="http://schemas.microsoft.com/office/powerpoint/2010/main" val="98306031"/>
              </p:ext>
            </p:extLst>
          </p:nvPr>
        </p:nvGraphicFramePr>
        <p:xfrm>
          <a:off x="1361038" y="2015490"/>
          <a:ext cx="6096000" cy="1112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272043269"/>
                    </a:ext>
                  </a:extLst>
                </a:gridCol>
                <a:gridCol w="3048000">
                  <a:extLst>
                    <a:ext uri="{9D8B030D-6E8A-4147-A177-3AD203B41FA5}">
                      <a16:colId xmlns:a16="http://schemas.microsoft.com/office/drawing/2014/main" val="1555004928"/>
                    </a:ext>
                  </a:extLst>
                </a:gridCol>
              </a:tblGrid>
              <a:tr h="370840">
                <a:tc>
                  <a:txBody>
                    <a:bodyPr/>
                    <a:lstStyle/>
                    <a:p>
                      <a:r>
                        <a:rPr lang="en-US" dirty="0"/>
                        <a:t>Essential Question</a:t>
                      </a:r>
                    </a:p>
                  </a:txBody>
                  <a:tcPr/>
                </a:tc>
                <a:tc>
                  <a:txBody>
                    <a:bodyPr/>
                    <a:lstStyle/>
                    <a:p>
                      <a:r>
                        <a:rPr lang="en-US" dirty="0"/>
                        <a:t>Knowledge Question</a:t>
                      </a:r>
                    </a:p>
                  </a:txBody>
                  <a:tcPr/>
                </a:tc>
                <a:extLst>
                  <a:ext uri="{0D108BD9-81ED-4DB2-BD59-A6C34878D82A}">
                    <a16:rowId xmlns:a16="http://schemas.microsoft.com/office/drawing/2014/main" val="123386154"/>
                  </a:ext>
                </a:extLst>
              </a:tr>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73232764"/>
                  </a:ext>
                </a:extLst>
              </a:tr>
              <a:tr h="370840">
                <a:tc>
                  <a:txBody>
                    <a:bodyPr/>
                    <a:lstStyle/>
                    <a:p>
                      <a:endParaRPr lang="en-US"/>
                    </a:p>
                  </a:txBody>
                  <a:tcPr/>
                </a:tc>
                <a:tc>
                  <a:txBody>
                    <a:bodyPr/>
                    <a:lstStyle/>
                    <a:p>
                      <a:endParaRPr lang="en-US" dirty="0"/>
                    </a:p>
                  </a:txBody>
                  <a:tcPr/>
                </a:tc>
                <a:extLst>
                  <a:ext uri="{0D108BD9-81ED-4DB2-BD59-A6C34878D82A}">
                    <a16:rowId xmlns:a16="http://schemas.microsoft.com/office/drawing/2014/main" val="3279346030"/>
                  </a:ext>
                </a:extLst>
              </a:tr>
            </a:tbl>
          </a:graphicData>
        </a:graphic>
      </p:graphicFrame>
    </p:spTree>
    <p:extLst>
      <p:ext uri="{BB962C8B-B14F-4D97-AF65-F5344CB8AC3E}">
        <p14:creationId xmlns:p14="http://schemas.microsoft.com/office/powerpoint/2010/main" val="1197445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311700" y="391350"/>
            <a:ext cx="52179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does TOK integration mean?</a:t>
            </a:r>
            <a:endParaRPr/>
          </a:p>
        </p:txBody>
      </p:sp>
      <p:sp>
        <p:nvSpPr>
          <p:cNvPr id="117" name="Google Shape;117;p22"/>
          <p:cNvSpPr txBox="1">
            <a:spLocks noGrp="1"/>
          </p:cNvSpPr>
          <p:nvPr>
            <p:ph type="body" idx="1"/>
          </p:nvPr>
        </p:nvSpPr>
        <p:spPr>
          <a:xfrm>
            <a:off x="311700" y="1487850"/>
            <a:ext cx="5126700" cy="33999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What are you already doing in your course that fits with goals, language, and methods of TOK?</a:t>
            </a:r>
            <a:endParaRPr/>
          </a:p>
          <a:p>
            <a:pPr marL="457200" lvl="0" indent="-342900" algn="l" rtl="0">
              <a:spcBef>
                <a:spcPts val="1200"/>
              </a:spcBef>
              <a:spcAft>
                <a:spcPts val="0"/>
              </a:spcAft>
              <a:buSzPts val="1800"/>
              <a:buChar char="●"/>
            </a:pPr>
            <a:r>
              <a:rPr lang="en"/>
              <a:t>Look at the IB guide for your course (copies of the relevant pages are in today’s shared folder).</a:t>
            </a:r>
            <a:endParaRPr/>
          </a:p>
          <a:p>
            <a:pPr marL="457200" lvl="0" indent="-342900" algn="l" rtl="0">
              <a:spcBef>
                <a:spcPts val="0"/>
              </a:spcBef>
              <a:spcAft>
                <a:spcPts val="0"/>
              </a:spcAft>
              <a:buSzPts val="1800"/>
              <a:buChar char="●"/>
            </a:pPr>
            <a:r>
              <a:rPr lang="en"/>
              <a:t>Look over the sample knowledge questions and identify which questions you are addressing, implicitly or explicitly, in your work. When unit planning, add a box to describe the connections (sample from visual arts in the shared folder)</a:t>
            </a:r>
            <a:endParaRPr/>
          </a:p>
        </p:txBody>
      </p:sp>
      <p:pic>
        <p:nvPicPr>
          <p:cNvPr id="118" name="Google Shape;118;p22"/>
          <p:cNvPicPr preferRelativeResize="0"/>
          <p:nvPr/>
        </p:nvPicPr>
        <p:blipFill>
          <a:blip r:embed="rId3">
            <a:alphaModFix/>
          </a:blip>
          <a:stretch>
            <a:fillRect/>
          </a:stretch>
        </p:blipFill>
        <p:spPr>
          <a:xfrm>
            <a:off x="5493949" y="-80450"/>
            <a:ext cx="3762103"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does TOK integration mean</a:t>
            </a:r>
            <a:endParaRPr/>
          </a:p>
        </p:txBody>
      </p:sp>
      <p:sp>
        <p:nvSpPr>
          <p:cNvPr id="124" name="Google Shape;124;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How can you use TOK to </a:t>
            </a:r>
            <a:r>
              <a:rPr lang="en" b="1" i="1"/>
              <a:t>add</a:t>
            </a:r>
            <a:r>
              <a:rPr lang="en" b="1"/>
              <a:t> to your course? </a:t>
            </a:r>
            <a:endParaRPr b="1"/>
          </a:p>
          <a:p>
            <a:pPr marL="0" lvl="0" indent="0" algn="l" rtl="0">
              <a:spcBef>
                <a:spcPts val="1200"/>
              </a:spcBef>
              <a:spcAft>
                <a:spcPts val="0"/>
              </a:spcAft>
              <a:buNone/>
            </a:pPr>
            <a:r>
              <a:rPr lang="en"/>
              <a:t>Rather than just connecting to what you already do, you can use the concepts, ideas, and approaches to help you plan parts of a class or unit.</a:t>
            </a:r>
            <a:endParaRPr/>
          </a:p>
          <a:p>
            <a:pPr marL="0" lvl="0" indent="0" algn="l" rtl="0">
              <a:spcBef>
                <a:spcPts val="1200"/>
              </a:spcBef>
              <a:spcAft>
                <a:spcPts val="0"/>
              </a:spcAft>
              <a:buNone/>
            </a:pPr>
            <a:r>
              <a:rPr lang="en"/>
              <a:t>Use one of these knowledge questions or your own, design a do now, wrap up activity, or free write or something that would meaningfully connect these ideas to your course in a way that would add to their understanding or engagement with your course content.</a:t>
            </a:r>
            <a:endParaRPr/>
          </a:p>
          <a:p>
            <a:pPr marL="0" lvl="0" indent="0" algn="l" rtl="0">
              <a:spcBef>
                <a:spcPts val="1200"/>
              </a:spcBef>
              <a:spcAft>
                <a:spcPts val="1200"/>
              </a:spcAft>
              <a:buNone/>
            </a:pPr>
            <a:r>
              <a:rPr lang="en"/>
              <a:t>There is a great resource, TheoryofKnowledge.net that puts together materials for just this purpose. I downloaded and added some materials for each subject area into the shared folder.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0" name="Google Shape;130;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31" name="Google Shape;131;p24"/>
          <p:cNvPicPr preferRelativeResize="0"/>
          <p:nvPr/>
        </p:nvPicPr>
        <p:blipFill>
          <a:blip r:embed="rId3">
            <a:alphaModFix/>
          </a:blip>
          <a:stretch>
            <a:fillRect/>
          </a:stretch>
        </p:blipFill>
        <p:spPr>
          <a:xfrm>
            <a:off x="114300" y="9525"/>
            <a:ext cx="8915400" cy="5124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Try it out</a:t>
            </a:r>
            <a:endParaRPr/>
          </a:p>
        </p:txBody>
      </p:sp>
      <p:sp>
        <p:nvSpPr>
          <p:cNvPr id="137" name="Google Shape;137;p2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Take a look at any unit you’ve done along with the IB guide for your subject (relevant pages in the shared folder). Identify two knowledge questions you believe you address and explain how.</a:t>
            </a:r>
            <a:endParaRPr/>
          </a:p>
          <a:p>
            <a:pPr marL="457200" lvl="0" indent="-317500" algn="l" rtl="0">
              <a:spcBef>
                <a:spcPts val="1200"/>
              </a:spcBef>
              <a:spcAft>
                <a:spcPts val="0"/>
              </a:spcAft>
              <a:buSzPts val="1400"/>
              <a:buChar char="●"/>
            </a:pPr>
            <a:r>
              <a:rPr lang="en"/>
              <a:t>Evidence</a:t>
            </a:r>
            <a:endParaRPr/>
          </a:p>
          <a:p>
            <a:pPr marL="457200" lvl="0" indent="-317500" algn="l" rtl="0">
              <a:spcBef>
                <a:spcPts val="0"/>
              </a:spcBef>
              <a:spcAft>
                <a:spcPts val="0"/>
              </a:spcAft>
              <a:buSzPts val="1400"/>
              <a:buChar char="●"/>
            </a:pPr>
            <a:r>
              <a:rPr lang="en"/>
              <a:t>Certainty</a:t>
            </a:r>
            <a:endParaRPr/>
          </a:p>
          <a:p>
            <a:pPr marL="457200" lvl="0" indent="-317500" algn="l" rtl="0">
              <a:spcBef>
                <a:spcPts val="0"/>
              </a:spcBef>
              <a:spcAft>
                <a:spcPts val="0"/>
              </a:spcAft>
              <a:buSzPts val="1400"/>
              <a:buChar char="●"/>
            </a:pPr>
            <a:r>
              <a:rPr lang="en"/>
              <a:t>Truth</a:t>
            </a:r>
            <a:endParaRPr/>
          </a:p>
          <a:p>
            <a:pPr marL="457200" lvl="0" indent="-317500" algn="l" rtl="0">
              <a:spcBef>
                <a:spcPts val="0"/>
              </a:spcBef>
              <a:spcAft>
                <a:spcPts val="0"/>
              </a:spcAft>
              <a:buSzPts val="1400"/>
              <a:buChar char="●"/>
            </a:pPr>
            <a:r>
              <a:rPr lang="en"/>
              <a:t>Interpretation</a:t>
            </a:r>
            <a:endParaRPr/>
          </a:p>
          <a:p>
            <a:pPr marL="457200" lvl="0" indent="-317500" algn="l" rtl="0">
              <a:spcBef>
                <a:spcPts val="0"/>
              </a:spcBef>
              <a:spcAft>
                <a:spcPts val="0"/>
              </a:spcAft>
              <a:buSzPts val="1400"/>
              <a:buChar char="●"/>
            </a:pPr>
            <a:r>
              <a:rPr lang="en"/>
              <a:t>Power</a:t>
            </a:r>
            <a:endParaRPr/>
          </a:p>
          <a:p>
            <a:pPr marL="457200" lvl="0" indent="-317500" algn="l" rtl="0">
              <a:spcBef>
                <a:spcPts val="0"/>
              </a:spcBef>
              <a:spcAft>
                <a:spcPts val="0"/>
              </a:spcAft>
              <a:buSzPts val="1400"/>
              <a:buChar char="●"/>
            </a:pPr>
            <a:r>
              <a:rPr lang="en"/>
              <a:t>Justification</a:t>
            </a:r>
            <a:endParaRPr/>
          </a:p>
        </p:txBody>
      </p:sp>
      <p:sp>
        <p:nvSpPr>
          <p:cNvPr id="138" name="Google Shape;138;p2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Explanation </a:t>
            </a:r>
            <a:endParaRPr/>
          </a:p>
          <a:p>
            <a:pPr marL="457200" lvl="0" indent="-317500" algn="l" rtl="0">
              <a:spcBef>
                <a:spcPts val="0"/>
              </a:spcBef>
              <a:spcAft>
                <a:spcPts val="0"/>
              </a:spcAft>
              <a:buSzPts val="1400"/>
              <a:buChar char="●"/>
            </a:pPr>
            <a:r>
              <a:rPr lang="en"/>
              <a:t>Objectivity </a:t>
            </a:r>
            <a:endParaRPr/>
          </a:p>
          <a:p>
            <a:pPr marL="457200" lvl="0" indent="-317500" algn="l" rtl="0">
              <a:spcBef>
                <a:spcPts val="0"/>
              </a:spcBef>
              <a:spcAft>
                <a:spcPts val="0"/>
              </a:spcAft>
              <a:buSzPts val="1400"/>
              <a:buChar char="●"/>
            </a:pPr>
            <a:r>
              <a:rPr lang="en"/>
              <a:t>Perspective</a:t>
            </a:r>
            <a:endParaRPr/>
          </a:p>
          <a:p>
            <a:pPr marL="457200" lvl="0" indent="-317500" algn="l" rtl="0">
              <a:spcBef>
                <a:spcPts val="0"/>
              </a:spcBef>
              <a:spcAft>
                <a:spcPts val="0"/>
              </a:spcAft>
              <a:buSzPts val="1400"/>
              <a:buChar char="●"/>
            </a:pPr>
            <a:r>
              <a:rPr lang="en"/>
              <a:t>Culture</a:t>
            </a:r>
            <a:endParaRPr/>
          </a:p>
          <a:p>
            <a:pPr marL="457200" lvl="0" indent="-317500" algn="l" rtl="0">
              <a:spcBef>
                <a:spcPts val="0"/>
              </a:spcBef>
              <a:spcAft>
                <a:spcPts val="0"/>
              </a:spcAft>
              <a:buSzPts val="1400"/>
              <a:buChar char="●"/>
            </a:pPr>
            <a:r>
              <a:rPr lang="en"/>
              <a:t>Values</a:t>
            </a:r>
            <a:endParaRPr/>
          </a:p>
          <a:p>
            <a:pPr marL="457200" lvl="0" indent="-317500" algn="l" rtl="0">
              <a:spcBef>
                <a:spcPts val="0"/>
              </a:spcBef>
              <a:spcAft>
                <a:spcPts val="0"/>
              </a:spcAft>
              <a:buSzPts val="1400"/>
              <a:buChar char="●"/>
            </a:pPr>
            <a:r>
              <a:rPr lang="en"/>
              <a:t>Responsibility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Try it out</a:t>
            </a:r>
            <a:endParaRPr/>
          </a:p>
        </p:txBody>
      </p:sp>
      <p:sp>
        <p:nvSpPr>
          <p:cNvPr id="144" name="Google Shape;144;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Use anything you’ve learned from today to design an activity you think would be meaningful to your class based on “second order” TOK questions</a:t>
            </a:r>
            <a:endParaRPr/>
          </a:p>
          <a:p>
            <a:pPr marL="0" lvl="0" indent="0" algn="l" rtl="0">
              <a:spcBef>
                <a:spcPts val="1200"/>
              </a:spcBef>
              <a:spcAft>
                <a:spcPts val="1200"/>
              </a:spcAft>
              <a:buNone/>
            </a:pPr>
            <a:r>
              <a:rPr lang="en"/>
              <a:t>This could be anything from a “Do Now” to a wrap up writing response to a discussion.</a:t>
            </a:r>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636</Words>
  <Application>Microsoft Macintosh PowerPoint</Application>
  <PresentationFormat>On-screen Show (16:9)</PresentationFormat>
  <Paragraphs>65</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Playfair Display</vt:lpstr>
      <vt:lpstr>Lato</vt:lpstr>
      <vt:lpstr>Coral</vt:lpstr>
      <vt:lpstr>TOK Integration in the Diploma Program</vt:lpstr>
      <vt:lpstr>Outline for Today</vt:lpstr>
      <vt:lpstr>According to the IB</vt:lpstr>
      <vt:lpstr>What is TOK?</vt:lpstr>
      <vt:lpstr>PowerPoint Presentation</vt:lpstr>
      <vt:lpstr>Key Course Concepts</vt:lpstr>
      <vt:lpstr>PowerPoint Presentation</vt:lpstr>
      <vt:lpstr>PowerPoint Presentation</vt:lpstr>
      <vt:lpstr>Knowledge Questions</vt:lpstr>
      <vt:lpstr>Knowledge Questions vs. Essential Questions</vt:lpstr>
      <vt:lpstr>What does TOK integration mean?</vt:lpstr>
      <vt:lpstr>What does TOK integration mean</vt:lpstr>
      <vt:lpstr>PowerPoint Presentation</vt:lpstr>
      <vt:lpstr>Try it out</vt:lpstr>
      <vt:lpstr>Try it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TOK Integration in the Diploma Program</dc:title>
  <cp:lastModifiedBy>Aly Lakhaney</cp:lastModifiedBy>
  <cp:revision>1</cp:revision>
  <dcterms:modified xsi:type="dcterms:W3CDTF">2022-08-26T17:53:41Z</dcterms:modified>
</cp:coreProperties>
</file>