
<file path=[Content_Types].xml><?xml version="1.0" encoding="utf-8"?>
<Types xmlns="http://schemas.openxmlformats.org/package/2006/content-types">
  <Default Extension="png" ContentType="image/png"/>
  <Default Extension="jpeg" ContentType="image/jpeg"/>
  <Default Extension="mov" ContentType="video/quicktime"/>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5" r:id="rId3"/>
    <p:sldId id="277" r:id="rId4"/>
    <p:sldId id="273" r:id="rId5"/>
    <p:sldId id="274" r:id="rId6"/>
    <p:sldId id="258" r:id="rId7"/>
    <p:sldId id="266" r:id="rId8"/>
    <p:sldId id="260" r:id="rId9"/>
    <p:sldId id="267" r:id="rId10"/>
    <p:sldId id="261" r:id="rId11"/>
    <p:sldId id="268" r:id="rId12"/>
    <p:sldId id="262" r:id="rId13"/>
    <p:sldId id="269" r:id="rId14"/>
    <p:sldId id="284" r:id="rId15"/>
    <p:sldId id="270" r:id="rId16"/>
    <p:sldId id="264" r:id="rId17"/>
    <p:sldId id="265" r:id="rId18"/>
    <p:sldId id="280" r:id="rId19"/>
    <p:sldId id="283" r:id="rId20"/>
    <p:sldId id="278" r:id="rId21"/>
    <p:sldId id="279" r:id="rId22"/>
    <p:sldId id="285" r:id="rId23"/>
    <p:sldId id="286" r:id="rId24"/>
    <p:sldId id="289" r:id="rId25"/>
    <p:sldId id="290" r:id="rId26"/>
    <p:sldId id="281" r:id="rId27"/>
    <p:sldId id="282" r:id="rId28"/>
    <p:sldId id="287" r:id="rId29"/>
    <p:sldId id="288" r:id="rId30"/>
    <p:sldId id="263"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snapToObjects="1">
      <p:cViewPr varScale="1">
        <p:scale>
          <a:sx n="124" d="100"/>
          <a:sy n="124" d="100"/>
        </p:scale>
        <p:origin x="1824"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a:t>Click to edit Master title style</a:t>
            </a:r>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2FE7D661-1836-44F7-8FAF-35E8F866ECD3}" type="datetime1">
              <a:rPr lang="en-US" smtClean="0"/>
              <a:pPr/>
              <a:t>7/19/18</a:t>
            </a:fld>
            <a:endParaRPr lang="en-US"/>
          </a:p>
        </p:txBody>
      </p:sp>
      <p:sp>
        <p:nvSpPr>
          <p:cNvPr id="8" name="Slide Number Placeholder 7"/>
          <p:cNvSpPr>
            <a:spLocks noGrp="1"/>
          </p:cNvSpPr>
          <p:nvPr>
            <p:ph type="sldNum" sz="quarter" idx="11"/>
          </p:nvPr>
        </p:nvSpPr>
        <p:spPr/>
        <p:txBody>
          <a:bodyPr/>
          <a:lstStyle/>
          <a:p>
            <a:fld id="{CE8079A4-7AA8-4A4F-87E2-7781EC5097DD}" type="slidenum">
              <a:rPr lang="en-US" smtClean="0"/>
              <a:pPr/>
              <a:t>‹#›</a:t>
            </a:fld>
            <a:endParaRPr lang="en-US"/>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7/19/18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8CB827-F132-4DF6-9FB9-4035A4C798EF}" type="datetime1">
              <a:rPr lang="en-US" smtClean="0"/>
              <a:pPr/>
              <a:t>7/19/18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A92A601-7D32-4ED7-AD1A-974B6DDBDCDC}" type="datetime1">
              <a:rPr lang="en-US" smtClean="0"/>
              <a:pPr/>
              <a:t>7/19/18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a:p>
        </p:txBody>
      </p:sp>
      <p:sp>
        <p:nvSpPr>
          <p:cNvPr id="9" name="Title 8"/>
          <p:cNvSpPr>
            <a:spLocks noGrp="1"/>
          </p:cNvSpPr>
          <p:nvPr>
            <p:ph type="title"/>
          </p:nvPr>
        </p:nvSpPr>
        <p:spPr>
          <a:xfrm>
            <a:off x="914400" y="1544715"/>
            <a:ext cx="7315200" cy="1154097"/>
          </a:xfrm>
        </p:spPr>
        <p:txBody>
          <a:bodyPr/>
          <a:lstStyle/>
          <a:p>
            <a:r>
              <a:rPr lang="en-US"/>
              <a:t>Click to edit Master title style</a:t>
            </a:r>
          </a:p>
        </p:txBody>
      </p:sp>
      <p:sp>
        <p:nvSpPr>
          <p:cNvPr id="8" name="Content Placeholder 7"/>
          <p:cNvSpPr>
            <a:spLocks noGrp="1"/>
          </p:cNvSpPr>
          <p:nvPr>
            <p:ph sz="quarter" idx="13"/>
          </p:nvPr>
        </p:nvSpPr>
        <p:spPr>
          <a:xfrm>
            <a:off x="914400" y="2743200"/>
            <a:ext cx="356616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81728" y="2743200"/>
            <a:ext cx="3566160" cy="3595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63A17B41-4A0C-4639-A132-E5C8F99A4BE8}" type="datetime1">
              <a:rPr lang="en-US" smtClean="0"/>
              <a:pPr/>
              <a:t>7/19/18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8079A4-7AA8-4A4F-87E2-7781EC5097DD}" type="slidenum">
              <a:rPr lang="en-US" smtClean="0"/>
              <a:pPr/>
              <a:t>‹#›</a:t>
            </a:fld>
            <a:endParaRPr lang="en-US"/>
          </a:p>
        </p:txBody>
      </p:sp>
      <p:sp>
        <p:nvSpPr>
          <p:cNvPr id="10" name="Title 9"/>
          <p:cNvSpPr>
            <a:spLocks noGrp="1"/>
          </p:cNvSpPr>
          <p:nvPr>
            <p:ph type="title"/>
          </p:nvPr>
        </p:nvSpPr>
        <p:spPr>
          <a:xfrm>
            <a:off x="914400" y="1544715"/>
            <a:ext cx="7315200" cy="1154097"/>
          </a:xfrm>
        </p:spPr>
        <p:txBody>
          <a:bodyPr/>
          <a:lstStyle/>
          <a:p>
            <a:r>
              <a:rPr lang="en-US"/>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E9967FD-6084-4075-993E-77EC8038773F}" type="datetime1">
              <a:rPr lang="en-US" smtClean="0"/>
              <a:pPr/>
              <a:t>7/19/18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988B47-74BA-4873-ADAE-EB0120124E83}" type="datetime1">
              <a:rPr lang="en-US" smtClean="0"/>
              <a:pPr/>
              <a:t>7/19/18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3CF52C1-9A39-494C-9977-BBEFAB872C1F}" type="datetime1">
              <a:rPr lang="en-US" smtClean="0"/>
              <a:pPr/>
              <a:t>7/19/18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D1EACE2-EA00-4376-9A66-47ABB8B02CF5}" type="datetime1">
              <a:rPr lang="en-US" smtClean="0"/>
              <a:pPr/>
              <a:t>7/19/18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FF71CE-B899-4B2B-848D-9F12F0C901B6}" type="datetimeFigureOut">
              <a:rPr lang="en-US" smtClean="0"/>
              <a:t>7/19/18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97606D-E5C4-4C2F-8241-EC2663EF1CD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2CF1CA-F464-4B29-B867-EAF8A9B936E3}" type="datetime1">
              <a:rPr lang="en-US" smtClean="0"/>
              <a:pPr/>
              <a:t>7/19/18</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DA47DADC-55EA-4839-91C8-5BCC0EC06F5C}" type="datetime1">
              <a:rPr lang="en-US" smtClean="0"/>
              <a:pPr/>
              <a:t>7/19/18</a:t>
            </a:fld>
            <a:endParaRPr lang="en-US" dirty="0"/>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CE8079A4-7AA8-4A4F-87E2-7781EC5097DD}" type="slidenum">
              <a:rPr lang="en-US" smtClean="0"/>
              <a:pPr/>
              <a:t>‹#›</a:t>
            </a:fld>
            <a:endParaRPr lang="en-US"/>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2" r:id="rId10"/>
    <p:sldLayoutId id="2147483671" r:id="rId11"/>
  </p:sldLayoutIdLst>
  <p:hf sldNum="0" hdr="0" ftr="0" dt="0"/>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ov"/><Relationship Id="rId1" Type="http://schemas.microsoft.com/office/2007/relationships/media" Target="../media/media6.mov"/><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Arguments and Logical Fallacies</a:t>
            </a:r>
          </a:p>
        </p:txBody>
      </p:sp>
      <p:sp>
        <p:nvSpPr>
          <p:cNvPr id="3" name="Subtitle 2"/>
          <p:cNvSpPr>
            <a:spLocks noGrp="1"/>
          </p:cNvSpPr>
          <p:nvPr>
            <p:ph type="subTitle" idx="1"/>
          </p:nvPr>
        </p:nvSpPr>
        <p:spPr/>
        <p:txBody>
          <a:bodyPr>
            <a:normAutofit/>
          </a:bodyPr>
          <a:lstStyle/>
          <a:p>
            <a:r>
              <a:rPr lang="en-US" dirty="0"/>
              <a:t>Errors in reasoning</a:t>
            </a:r>
          </a:p>
          <a:p>
            <a:endParaRPr lang="en-US" dirty="0"/>
          </a:p>
          <a:p>
            <a:r>
              <a:rPr lang="en-US" sz="1200" dirty="0"/>
              <a:t>From </a:t>
            </a:r>
            <a:r>
              <a:rPr lang="en-US" sz="1200" dirty="0" err="1"/>
              <a:t>TOKTopics.com</a:t>
            </a:r>
            <a:endParaRPr lang="en-US" sz="1200" dirty="0"/>
          </a:p>
        </p:txBody>
      </p:sp>
    </p:spTree>
    <p:extLst>
      <p:ext uri="{BB962C8B-B14F-4D97-AF65-F5344CB8AC3E}">
        <p14:creationId xmlns:p14="http://schemas.microsoft.com/office/powerpoint/2010/main" val="3215357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the parts of an argument?</a:t>
            </a:r>
          </a:p>
        </p:txBody>
      </p:sp>
      <p:sp>
        <p:nvSpPr>
          <p:cNvPr id="3" name="Content Placeholder 2"/>
          <p:cNvSpPr>
            <a:spLocks noGrp="1"/>
          </p:cNvSpPr>
          <p:nvPr>
            <p:ph idx="1"/>
          </p:nvPr>
        </p:nvSpPr>
        <p:spPr/>
        <p:txBody>
          <a:bodyPr/>
          <a:lstStyle/>
          <a:p>
            <a:r>
              <a:rPr lang="en-US" dirty="0"/>
              <a:t>Example: I am really healthy now because I lost a lot of weight.</a:t>
            </a:r>
          </a:p>
          <a:p>
            <a:r>
              <a:rPr lang="en-US" dirty="0"/>
              <a:t>What is the conclusion? What are the reasons provided?</a:t>
            </a:r>
          </a:p>
          <a:p>
            <a:r>
              <a:rPr lang="en-US" dirty="0"/>
              <a:t> Conclusion (The what): I am really healthy now</a:t>
            </a:r>
          </a:p>
          <a:p>
            <a:r>
              <a:rPr lang="en-US" dirty="0"/>
              <a:t>Reasons/evidence (The why): I lost lots of weight.</a:t>
            </a:r>
          </a:p>
          <a:p>
            <a:r>
              <a:rPr lang="en-US" dirty="0"/>
              <a:t>Assumption: This is the missing, or the invisible part of the argument that must be true for the argument to make sense. It links the evidence and the conclusion.</a:t>
            </a:r>
          </a:p>
          <a:p>
            <a:r>
              <a:rPr lang="en-US" dirty="0"/>
              <a:t>What is the assumption here?</a:t>
            </a:r>
          </a:p>
          <a:p>
            <a:r>
              <a:rPr lang="en-US" dirty="0"/>
              <a:t>That losing weight is healthy. </a:t>
            </a:r>
          </a:p>
        </p:txBody>
      </p:sp>
    </p:spTree>
    <p:extLst>
      <p:ext uri="{BB962C8B-B14F-4D97-AF65-F5344CB8AC3E}">
        <p14:creationId xmlns:p14="http://schemas.microsoft.com/office/powerpoint/2010/main" val="3403156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46976"/>
            <a:ext cx="7315200" cy="1154097"/>
          </a:xfrm>
        </p:spPr>
        <p:txBody>
          <a:bodyPr/>
          <a:lstStyle/>
          <a:p>
            <a:r>
              <a:rPr lang="en-US" dirty="0"/>
              <a:t>Example #2	</a:t>
            </a:r>
          </a:p>
        </p:txBody>
      </p:sp>
      <p:sp>
        <p:nvSpPr>
          <p:cNvPr id="3" name="Content Placeholder 2"/>
          <p:cNvSpPr>
            <a:spLocks noGrp="1"/>
          </p:cNvSpPr>
          <p:nvPr>
            <p:ph idx="1"/>
          </p:nvPr>
        </p:nvSpPr>
        <p:spPr>
          <a:xfrm>
            <a:off x="914400" y="1601467"/>
            <a:ext cx="7315200" cy="4707894"/>
          </a:xfrm>
        </p:spPr>
        <p:txBody>
          <a:bodyPr/>
          <a:lstStyle/>
          <a:p>
            <a:r>
              <a:rPr lang="en-US" dirty="0"/>
              <a:t>Identify:</a:t>
            </a:r>
          </a:p>
          <a:p>
            <a:pPr lvl="1"/>
            <a:r>
              <a:rPr lang="en-US" dirty="0"/>
              <a:t>Conclusion</a:t>
            </a:r>
          </a:p>
          <a:p>
            <a:pPr lvl="1"/>
            <a:r>
              <a:rPr lang="en-US" dirty="0"/>
              <a:t>Reasons/Evidence</a:t>
            </a:r>
          </a:p>
          <a:p>
            <a:pPr lvl="1"/>
            <a:r>
              <a:rPr lang="en-US" dirty="0"/>
              <a:t>Assumption</a:t>
            </a:r>
          </a:p>
          <a:p>
            <a:endParaRPr lang="en-US" dirty="0"/>
          </a:p>
          <a:p>
            <a:r>
              <a:rPr lang="en-US" sz="2400" b="1" dirty="0"/>
              <a:t>Example</a:t>
            </a:r>
            <a:r>
              <a:rPr lang="en-US" sz="2400" dirty="0"/>
              <a:t>: Barry Bonds is the greatest player in baseball history because he hit more homeruns in his career than anyone else.</a:t>
            </a:r>
          </a:p>
          <a:p>
            <a:endParaRPr lang="en-US" dirty="0"/>
          </a:p>
        </p:txBody>
      </p:sp>
    </p:spTree>
    <p:extLst>
      <p:ext uri="{BB962C8B-B14F-4D97-AF65-F5344CB8AC3E}">
        <p14:creationId xmlns:p14="http://schemas.microsoft.com/office/powerpoint/2010/main" val="794216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90618"/>
            <a:ext cx="7315200" cy="1154097"/>
          </a:xfrm>
        </p:spPr>
        <p:txBody>
          <a:bodyPr/>
          <a:lstStyle/>
          <a:p>
            <a:r>
              <a:rPr lang="en-US" dirty="0"/>
              <a:t>Logical Fallacies</a:t>
            </a:r>
          </a:p>
        </p:txBody>
      </p:sp>
      <p:sp>
        <p:nvSpPr>
          <p:cNvPr id="3" name="Content Placeholder 2"/>
          <p:cNvSpPr>
            <a:spLocks noGrp="1"/>
          </p:cNvSpPr>
          <p:nvPr>
            <p:ph idx="1"/>
          </p:nvPr>
        </p:nvSpPr>
        <p:spPr>
          <a:xfrm>
            <a:off x="914400" y="1822357"/>
            <a:ext cx="7315200" cy="4487003"/>
          </a:xfrm>
        </p:spPr>
        <p:txBody>
          <a:bodyPr>
            <a:normAutofit/>
          </a:bodyPr>
          <a:lstStyle/>
          <a:p>
            <a:r>
              <a:rPr lang="en-US" dirty="0"/>
              <a:t>A fallacy is an incorrect argument based on a flaw in reasoning. Often the mistake is in the assumption that links the evidence and the conclusion. </a:t>
            </a:r>
          </a:p>
          <a:p>
            <a:r>
              <a:rPr lang="en-US" dirty="0"/>
              <a:t>What are the flaws in our previous two arguments.</a:t>
            </a:r>
          </a:p>
          <a:p>
            <a:pPr marL="45720" indent="0">
              <a:buNone/>
            </a:pPr>
            <a:endParaRPr lang="en-US" dirty="0"/>
          </a:p>
          <a:p>
            <a:r>
              <a:rPr lang="en-US" sz="2600" dirty="0"/>
              <a:t>1. I am really healthy now because I lost a lot of weight.</a:t>
            </a:r>
          </a:p>
          <a:p>
            <a:r>
              <a:rPr lang="en-US" sz="2600" dirty="0"/>
              <a:t>2. Barry Bonds is the greatest player in baseball history because he hit more homeruns in his career than anyone else.</a:t>
            </a:r>
          </a:p>
          <a:p>
            <a:endParaRPr lang="en-US" dirty="0"/>
          </a:p>
          <a:p>
            <a:endParaRPr lang="en-US" dirty="0"/>
          </a:p>
        </p:txBody>
      </p:sp>
    </p:spTree>
    <p:extLst>
      <p:ext uri="{BB962C8B-B14F-4D97-AF65-F5344CB8AC3E}">
        <p14:creationId xmlns:p14="http://schemas.microsoft.com/office/powerpoint/2010/main" val="2235602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wrong with this?</a:t>
            </a:r>
          </a:p>
        </p:txBody>
      </p:sp>
      <p:sp>
        <p:nvSpPr>
          <p:cNvPr id="3" name="Content Placeholder 2"/>
          <p:cNvSpPr>
            <a:spLocks noGrp="1"/>
          </p:cNvSpPr>
          <p:nvPr>
            <p:ph idx="1"/>
          </p:nvPr>
        </p:nvSpPr>
        <p:spPr/>
        <p:txBody>
          <a:bodyPr/>
          <a:lstStyle/>
          <a:p>
            <a:r>
              <a:rPr lang="en-US" dirty="0"/>
              <a:t>I used to eat a lot of spicy food and then I got the worst stomach aches as a result. Turns out I had ulcers in my stomach. If you keep eating all that spicy food then you’ll get ulcers too.</a:t>
            </a:r>
          </a:p>
          <a:p>
            <a:endParaRPr lang="en-US" dirty="0"/>
          </a:p>
          <a:p>
            <a:r>
              <a:rPr lang="en-US" dirty="0"/>
              <a:t>First identify the conclusion and reasons and then the assumption. Once done, try to explain what is wrong with it.</a:t>
            </a:r>
          </a:p>
        </p:txBody>
      </p:sp>
    </p:spTree>
    <p:extLst>
      <p:ext uri="{BB962C8B-B14F-4D97-AF65-F5344CB8AC3E}">
        <p14:creationId xmlns:p14="http://schemas.microsoft.com/office/powerpoint/2010/main" val="4199289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03495"/>
            <a:ext cx="7315200" cy="1154097"/>
          </a:xfrm>
        </p:spPr>
        <p:txBody>
          <a:bodyPr/>
          <a:lstStyle/>
          <a:p>
            <a:pPr algn="ctr"/>
            <a:endParaRPr lang="en-US" dirty="0"/>
          </a:p>
        </p:txBody>
      </p:sp>
      <p:sp>
        <p:nvSpPr>
          <p:cNvPr id="3" name="Content Placeholder 2"/>
          <p:cNvSpPr>
            <a:spLocks noGrp="1"/>
          </p:cNvSpPr>
          <p:nvPr>
            <p:ph idx="1"/>
          </p:nvPr>
        </p:nvSpPr>
        <p:spPr/>
        <p:txBody>
          <a:bodyPr/>
          <a:lstStyle/>
          <a:p>
            <a:endParaRPr lang="en-US"/>
          </a:p>
        </p:txBody>
      </p:sp>
      <p:pic>
        <p:nvPicPr>
          <p:cNvPr id="4" name="Picture 3" descr="doctors-smoke-came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9570"/>
            <a:ext cx="9144000" cy="6024563"/>
          </a:xfrm>
          <a:prstGeom prst="rect">
            <a:avLst/>
          </a:prstGeom>
        </p:spPr>
      </p:pic>
    </p:spTree>
    <p:extLst>
      <p:ext uri="{BB962C8B-B14F-4D97-AF65-F5344CB8AC3E}">
        <p14:creationId xmlns:p14="http://schemas.microsoft.com/office/powerpoint/2010/main" val="3360499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Appeal to authority</a:t>
            </a:r>
            <a:br>
              <a:rPr lang="en-US" dirty="0"/>
            </a:br>
            <a:r>
              <a:rPr lang="en-US" dirty="0"/>
              <a:t>Appeal to majority</a:t>
            </a:r>
          </a:p>
        </p:txBody>
      </p:sp>
      <p:sp>
        <p:nvSpPr>
          <p:cNvPr id="3" name="Content Placeholder 2"/>
          <p:cNvSpPr>
            <a:spLocks noGrp="1"/>
          </p:cNvSpPr>
          <p:nvPr>
            <p:ph idx="1"/>
          </p:nvPr>
        </p:nvSpPr>
        <p:spPr/>
        <p:txBody>
          <a:bodyPr/>
          <a:lstStyle/>
          <a:p>
            <a:r>
              <a:rPr lang="en-US" dirty="0"/>
              <a:t>Authority: Using an authority as evidence in your argument when the authority is not really an authority on the facts relevant to the argument.</a:t>
            </a:r>
          </a:p>
          <a:p>
            <a:r>
              <a:rPr lang="en-US" dirty="0"/>
              <a:t>Majority: A claim is accepted to be true simply because most people are favorably inclined towards the claim</a:t>
            </a:r>
          </a:p>
        </p:txBody>
      </p:sp>
    </p:spTree>
    <p:extLst>
      <p:ext uri="{BB962C8B-B14F-4D97-AF65-F5344CB8AC3E}">
        <p14:creationId xmlns:p14="http://schemas.microsoft.com/office/powerpoint/2010/main" val="3249294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t="9690" b="9690"/>
          <a:stretch>
            <a:fillRect/>
          </a:stretch>
        </p:blipFill>
        <p:spPr>
          <a:xfrm>
            <a:off x="0" y="1207140"/>
            <a:ext cx="8874034" cy="4293783"/>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247905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Poisoning the well, ad hominem attack</a:t>
            </a:r>
          </a:p>
        </p:txBody>
      </p:sp>
      <p:sp>
        <p:nvSpPr>
          <p:cNvPr id="3" name="Content Placeholder 2"/>
          <p:cNvSpPr>
            <a:spLocks noGrp="1"/>
          </p:cNvSpPr>
          <p:nvPr>
            <p:ph idx="1"/>
          </p:nvPr>
        </p:nvSpPr>
        <p:spPr/>
        <p:txBody>
          <a:bodyPr>
            <a:normAutofit/>
          </a:bodyPr>
          <a:lstStyle/>
          <a:p>
            <a:r>
              <a:rPr lang="en-US" sz="2800" dirty="0"/>
              <a:t>To prime the audience with adverse information about the opponent from the start, in an attempt to make your claim more acceptable</a:t>
            </a:r>
          </a:p>
        </p:txBody>
      </p:sp>
    </p:spTree>
    <p:extLst>
      <p:ext uri="{BB962C8B-B14F-4D97-AF65-F5344CB8AC3E}">
        <p14:creationId xmlns:p14="http://schemas.microsoft.com/office/powerpoint/2010/main" val="1518856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True…</a:t>
            </a:r>
          </a:p>
        </p:txBody>
      </p:sp>
      <p:sp>
        <p:nvSpPr>
          <p:cNvPr id="3" name="Content Placeholder 2"/>
          <p:cNvSpPr>
            <a:spLocks noGrp="1"/>
          </p:cNvSpPr>
          <p:nvPr>
            <p:ph idx="1"/>
          </p:nvPr>
        </p:nvSpPr>
        <p:spPr/>
        <p:txBody>
          <a:bodyPr/>
          <a:lstStyle/>
          <a:p>
            <a:r>
              <a:rPr lang="en-US" sz="2800" dirty="0"/>
              <a:t>I think he is unattractive because he is ugly</a:t>
            </a:r>
          </a:p>
          <a:p>
            <a:endParaRPr lang="en-US" dirty="0"/>
          </a:p>
        </p:txBody>
      </p:sp>
    </p:spTree>
    <p:extLst>
      <p:ext uri="{BB962C8B-B14F-4D97-AF65-F5344CB8AC3E}">
        <p14:creationId xmlns:p14="http://schemas.microsoft.com/office/powerpoint/2010/main" val="417378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Circular argument, begging the question</a:t>
            </a:r>
          </a:p>
        </p:txBody>
      </p:sp>
      <p:sp>
        <p:nvSpPr>
          <p:cNvPr id="3" name="Content Placeholder 2"/>
          <p:cNvSpPr>
            <a:spLocks noGrp="1"/>
          </p:cNvSpPr>
          <p:nvPr>
            <p:ph idx="1"/>
          </p:nvPr>
        </p:nvSpPr>
        <p:spPr/>
        <p:txBody>
          <a:bodyPr/>
          <a:lstStyle/>
          <a:p>
            <a:r>
              <a:rPr lang="en-US" dirty="0"/>
              <a:t>The premises include the claim that the conclusion is true or assume the conclusion is true.</a:t>
            </a:r>
          </a:p>
          <a:p>
            <a:r>
              <a:rPr lang="en-US" dirty="0"/>
              <a:t>The premise and conclusion are one in the same</a:t>
            </a:r>
          </a:p>
        </p:txBody>
      </p:sp>
    </p:spTree>
    <p:extLst>
      <p:ext uri="{BB962C8B-B14F-4D97-AF65-F5344CB8AC3E}">
        <p14:creationId xmlns:p14="http://schemas.microsoft.com/office/powerpoint/2010/main" val="3507458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97393"/>
            <a:ext cx="7315200" cy="1154097"/>
          </a:xfrm>
        </p:spPr>
        <p:txBody>
          <a:bodyPr/>
          <a:lstStyle/>
          <a:p>
            <a:pPr algn="ctr"/>
            <a:r>
              <a:rPr lang="en-US" dirty="0"/>
              <a:t>DirecTV Commercial</a:t>
            </a:r>
          </a:p>
        </p:txBody>
      </p:sp>
      <p:pic>
        <p:nvPicPr>
          <p:cNvPr id="4" name="Don't Wake Up in a Roadside Ditch (DirecTV).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14400" y="2116356"/>
            <a:ext cx="7453729" cy="4192369"/>
          </a:xfrm>
        </p:spPr>
      </p:pic>
    </p:spTree>
    <p:extLst>
      <p:ext uri="{BB962C8B-B14F-4D97-AF65-F5344CB8AC3E}">
        <p14:creationId xmlns:p14="http://schemas.microsoft.com/office/powerpoint/2010/main" val="38240183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Slippery Slope Argument</a:t>
            </a:r>
          </a:p>
        </p:txBody>
      </p:sp>
      <p:sp>
        <p:nvSpPr>
          <p:cNvPr id="3" name="Content Placeholder 2"/>
          <p:cNvSpPr>
            <a:spLocks noGrp="1"/>
          </p:cNvSpPr>
          <p:nvPr>
            <p:ph idx="1"/>
          </p:nvPr>
        </p:nvSpPr>
        <p:spPr/>
        <p:txBody>
          <a:bodyPr/>
          <a:lstStyle/>
          <a:p>
            <a:r>
              <a:rPr lang="en-US" dirty="0"/>
              <a:t>A person asserts that some event must inevitably follow from another without any argument for the inevitability of the event in question. In most cases, there are a series of steps or gradations between one event and the one in question and no reason is given as to why the intervening steps or gradations will simply be bypassed</a:t>
            </a:r>
          </a:p>
          <a:p>
            <a:endParaRPr lang="en-US" dirty="0"/>
          </a:p>
        </p:txBody>
      </p:sp>
    </p:spTree>
    <p:extLst>
      <p:ext uri="{BB962C8B-B14F-4D97-AF65-F5344CB8AC3E}">
        <p14:creationId xmlns:p14="http://schemas.microsoft.com/office/powerpoint/2010/main" val="1241275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hewbacca defense.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49288" y="1863725"/>
            <a:ext cx="8020050" cy="4511675"/>
          </a:xfrm>
        </p:spPr>
      </p:pic>
      <p:sp>
        <p:nvSpPr>
          <p:cNvPr id="4" name="Title 1"/>
          <p:cNvSpPr>
            <a:spLocks noGrp="1"/>
          </p:cNvSpPr>
          <p:nvPr>
            <p:ph type="title"/>
          </p:nvPr>
        </p:nvSpPr>
        <p:spPr>
          <a:xfrm>
            <a:off x="914400" y="306256"/>
            <a:ext cx="7315200" cy="1154097"/>
          </a:xfrm>
        </p:spPr>
        <p:txBody>
          <a:bodyPr>
            <a:normAutofit/>
          </a:bodyPr>
          <a:lstStyle/>
          <a:p>
            <a:pPr algn="ctr"/>
            <a:r>
              <a:rPr lang="en-US" dirty="0"/>
              <a:t>“Chewbacca Defense”</a:t>
            </a:r>
          </a:p>
        </p:txBody>
      </p:sp>
    </p:spTree>
    <p:extLst>
      <p:ext uri="{BB962C8B-B14F-4D97-AF65-F5344CB8AC3E}">
        <p14:creationId xmlns:p14="http://schemas.microsoft.com/office/powerpoint/2010/main" val="11072736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 Sequitur Argument</a:t>
            </a:r>
          </a:p>
        </p:txBody>
      </p:sp>
      <p:sp>
        <p:nvSpPr>
          <p:cNvPr id="3" name="Content Placeholder 2"/>
          <p:cNvSpPr>
            <a:spLocks noGrp="1"/>
          </p:cNvSpPr>
          <p:nvPr>
            <p:ph idx="1"/>
          </p:nvPr>
        </p:nvSpPr>
        <p:spPr/>
        <p:txBody>
          <a:bodyPr/>
          <a:lstStyle/>
          <a:p>
            <a:r>
              <a:rPr lang="en-US" sz="2800" dirty="0"/>
              <a:t>An argument in which its conclusion does not follow from its premises</a:t>
            </a:r>
          </a:p>
          <a:p>
            <a:endParaRPr lang="en-US" dirty="0"/>
          </a:p>
        </p:txBody>
      </p:sp>
    </p:spTree>
    <p:extLst>
      <p:ext uri="{BB962C8B-B14F-4D97-AF65-F5344CB8AC3E}">
        <p14:creationId xmlns:p14="http://schemas.microsoft.com/office/powerpoint/2010/main" val="2602766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5503" y="678017"/>
            <a:ext cx="7315200" cy="1154097"/>
          </a:xfrm>
        </p:spPr>
        <p:txBody>
          <a:bodyPr/>
          <a:lstStyle/>
          <a:p>
            <a:pPr algn="ctr"/>
            <a:r>
              <a:rPr lang="en-US" dirty="0"/>
              <a:t>Who is he arguing with?</a:t>
            </a:r>
          </a:p>
        </p:txBody>
      </p:sp>
      <p:pic>
        <p:nvPicPr>
          <p:cNvPr id="4" name="Obama Accuses Fox News Of Spreading Negative Stereotypes About The Poor.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955289" y="2062905"/>
            <a:ext cx="5661094" cy="4245820"/>
          </a:xfrm>
        </p:spPr>
      </p:pic>
    </p:spTree>
    <p:extLst>
      <p:ext uri="{BB962C8B-B14F-4D97-AF65-F5344CB8AC3E}">
        <p14:creationId xmlns:p14="http://schemas.microsoft.com/office/powerpoint/2010/main" val="36679027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Strawman</a:t>
            </a:r>
            <a:r>
              <a:rPr lang="en-US" dirty="0"/>
              <a:t> Argument</a:t>
            </a:r>
          </a:p>
        </p:txBody>
      </p:sp>
      <p:sp>
        <p:nvSpPr>
          <p:cNvPr id="3" name="Content Placeholder 2"/>
          <p:cNvSpPr>
            <a:spLocks noGrp="1"/>
          </p:cNvSpPr>
          <p:nvPr>
            <p:ph idx="1"/>
          </p:nvPr>
        </p:nvSpPr>
        <p:spPr/>
        <p:txBody>
          <a:bodyPr/>
          <a:lstStyle/>
          <a:p>
            <a:r>
              <a:rPr lang="en-US" sz="2800" dirty="0"/>
              <a:t>When a person simply ignores a person's actual position and substitutes a distorted, exaggerated or misrepresented version of that position</a:t>
            </a:r>
          </a:p>
          <a:p>
            <a:endParaRPr lang="en-US" dirty="0"/>
          </a:p>
        </p:txBody>
      </p:sp>
    </p:spTree>
    <p:extLst>
      <p:ext uri="{BB962C8B-B14F-4D97-AF65-F5344CB8AC3E}">
        <p14:creationId xmlns:p14="http://schemas.microsoft.com/office/powerpoint/2010/main" val="4126477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Obesity Logical Fallacy.png"/>
          <p:cNvPicPr>
            <a:picLocks noGrp="1" noChangeAspect="1"/>
          </p:cNvPicPr>
          <p:nvPr>
            <p:ph idx="1"/>
          </p:nvPr>
        </p:nvPicPr>
        <p:blipFill>
          <a:blip r:embed="rId2">
            <a:extLst>
              <a:ext uri="{28A0092B-C50C-407E-A947-70E740481C1C}">
                <a14:useLocalDpi xmlns:a14="http://schemas.microsoft.com/office/drawing/2010/main" val="0"/>
              </a:ext>
            </a:extLst>
          </a:blip>
          <a:srcRect l="-14293" r="-14293"/>
          <a:stretch>
            <a:fillRect/>
          </a:stretch>
        </p:blipFill>
        <p:spPr>
          <a:xfrm>
            <a:off x="1075995" y="1725831"/>
            <a:ext cx="6887890" cy="5356602"/>
          </a:xfrm>
        </p:spPr>
      </p:pic>
      <p:sp>
        <p:nvSpPr>
          <p:cNvPr id="2" name="TextBox 1"/>
          <p:cNvSpPr txBox="1"/>
          <p:nvPr/>
        </p:nvSpPr>
        <p:spPr>
          <a:xfrm>
            <a:off x="331317" y="248503"/>
            <a:ext cx="8269116" cy="1477328"/>
          </a:xfrm>
          <a:prstGeom prst="rect">
            <a:avLst/>
          </a:prstGeom>
          <a:noFill/>
        </p:spPr>
        <p:txBody>
          <a:bodyPr wrap="square" rtlCol="0">
            <a:spAutoFit/>
          </a:bodyPr>
          <a:lstStyle/>
          <a:p>
            <a:r>
              <a:rPr lang="en-US" dirty="0"/>
              <a:t>Break down the following “argument.” </a:t>
            </a:r>
          </a:p>
          <a:p>
            <a:pPr marL="285750" indent="-285750">
              <a:buFont typeface="Arial"/>
              <a:buChar char="•"/>
            </a:pPr>
            <a:r>
              <a:rPr lang="en-US" dirty="0"/>
              <a:t>What’s the conclusion/message?</a:t>
            </a:r>
          </a:p>
          <a:p>
            <a:pPr marL="285750" indent="-285750">
              <a:buFont typeface="Arial"/>
              <a:buChar char="•"/>
            </a:pPr>
            <a:r>
              <a:rPr lang="en-US" dirty="0"/>
              <a:t>What are the reasons given?</a:t>
            </a:r>
          </a:p>
          <a:p>
            <a:pPr marL="285750" indent="-285750">
              <a:buFont typeface="Arial"/>
              <a:buChar char="•"/>
            </a:pPr>
            <a:r>
              <a:rPr lang="en-US" dirty="0"/>
              <a:t>What is the assumption?</a:t>
            </a:r>
          </a:p>
          <a:p>
            <a:pPr marL="285750" indent="-285750">
              <a:buFont typeface="Arial"/>
              <a:buChar char="•"/>
            </a:pPr>
            <a:r>
              <a:rPr lang="en-US" dirty="0"/>
              <a:t>What’s wrong with this reasoning?</a:t>
            </a:r>
          </a:p>
        </p:txBody>
      </p:sp>
    </p:spTree>
    <p:extLst>
      <p:ext uri="{BB962C8B-B14F-4D97-AF65-F5344CB8AC3E}">
        <p14:creationId xmlns:p14="http://schemas.microsoft.com/office/powerpoint/2010/main" val="3474782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a:t>
            </a:r>
          </a:p>
        </p:txBody>
      </p:sp>
      <p:sp>
        <p:nvSpPr>
          <p:cNvPr id="3" name="Content Placeholder 2"/>
          <p:cNvSpPr>
            <a:spLocks noGrp="1"/>
          </p:cNvSpPr>
          <p:nvPr>
            <p:ph idx="1"/>
          </p:nvPr>
        </p:nvSpPr>
        <p:spPr/>
        <p:txBody>
          <a:bodyPr/>
          <a:lstStyle/>
          <a:p>
            <a:r>
              <a:rPr lang="en-US" dirty="0"/>
              <a:t>Conclusion: You should not trust what these experts have to say on the topic of obesity.</a:t>
            </a:r>
          </a:p>
          <a:p>
            <a:r>
              <a:rPr lang="en-US" dirty="0"/>
              <a:t>Reason: They are fat.</a:t>
            </a:r>
          </a:p>
          <a:p>
            <a:r>
              <a:rPr lang="en-US" dirty="0"/>
              <a:t>Assumption: If you are guilty of something you cannot have a valid opinion on the subject.</a:t>
            </a:r>
          </a:p>
        </p:txBody>
      </p:sp>
    </p:spTree>
    <p:extLst>
      <p:ext uri="{BB962C8B-B14F-4D97-AF65-F5344CB8AC3E}">
        <p14:creationId xmlns:p14="http://schemas.microsoft.com/office/powerpoint/2010/main" val="18079547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90618"/>
            <a:ext cx="7315200" cy="1154097"/>
          </a:xfrm>
        </p:spPr>
        <p:txBody>
          <a:bodyPr/>
          <a:lstStyle/>
          <a:p>
            <a:pPr algn="ctr"/>
            <a:r>
              <a:rPr lang="en-US" dirty="0"/>
              <a:t>“With us or against us”</a:t>
            </a:r>
          </a:p>
        </p:txBody>
      </p:sp>
      <p:pic>
        <p:nvPicPr>
          <p:cNvPr id="5" name="With us or against us.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1813" y="1794553"/>
            <a:ext cx="6498815" cy="4874111"/>
          </a:xfrm>
          <a:prstGeom prst="rect">
            <a:avLst/>
          </a:prstGeom>
        </p:spPr>
      </p:pic>
    </p:spTree>
    <p:extLst>
      <p:ext uri="{BB962C8B-B14F-4D97-AF65-F5344CB8AC3E}">
        <p14:creationId xmlns:p14="http://schemas.microsoft.com/office/powerpoint/2010/main" val="1303755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Black or White</a:t>
            </a:r>
          </a:p>
        </p:txBody>
      </p:sp>
      <p:sp>
        <p:nvSpPr>
          <p:cNvPr id="3" name="Content Placeholder 2"/>
          <p:cNvSpPr>
            <a:spLocks noGrp="1"/>
          </p:cNvSpPr>
          <p:nvPr>
            <p:ph idx="1"/>
          </p:nvPr>
        </p:nvSpPr>
        <p:spPr/>
        <p:txBody>
          <a:bodyPr/>
          <a:lstStyle/>
          <a:p>
            <a:r>
              <a:rPr lang="en-US" dirty="0"/>
              <a:t>Two possibilities are presented as the only possibilities when in fact more possibilities exist.</a:t>
            </a:r>
          </a:p>
        </p:txBody>
      </p:sp>
    </p:spTree>
    <p:extLst>
      <p:ext uri="{BB962C8B-B14F-4D97-AF65-F5344CB8AC3E}">
        <p14:creationId xmlns:p14="http://schemas.microsoft.com/office/powerpoint/2010/main" val="39317570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75285"/>
            <a:ext cx="7315200" cy="1154097"/>
          </a:xfrm>
        </p:spPr>
        <p:txBody>
          <a:bodyPr>
            <a:normAutofit fontScale="90000"/>
          </a:bodyPr>
          <a:lstStyle/>
          <a:p>
            <a:r>
              <a:rPr lang="en-US" dirty="0"/>
              <a:t>Lyndon Johnson’s “Daisy Ad” 1964</a:t>
            </a:r>
          </a:p>
        </p:txBody>
      </p:sp>
      <p:pic>
        <p:nvPicPr>
          <p:cNvPr id="4" name="Daiy Ad.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14400" y="1529382"/>
            <a:ext cx="7147643" cy="5251549"/>
          </a:xfrm>
        </p:spPr>
      </p:pic>
    </p:spTree>
    <p:extLst>
      <p:ext uri="{BB962C8B-B14F-4D97-AF65-F5344CB8AC3E}">
        <p14:creationId xmlns:p14="http://schemas.microsoft.com/office/powerpoint/2010/main" val="29057894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 to emotion</a:t>
            </a:r>
          </a:p>
        </p:txBody>
      </p:sp>
      <p:sp>
        <p:nvSpPr>
          <p:cNvPr id="3" name="Content Placeholder 2"/>
          <p:cNvSpPr>
            <a:spLocks noGrp="1"/>
          </p:cNvSpPr>
          <p:nvPr>
            <p:ph idx="1"/>
          </p:nvPr>
        </p:nvSpPr>
        <p:spPr/>
        <p:txBody>
          <a:bodyPr/>
          <a:lstStyle/>
          <a:p>
            <a:r>
              <a:rPr lang="en-US" dirty="0"/>
              <a:t>Trying to use emotional reactions to make your argument rather than reason. Trying to make someone feel sad, fearful, or guilty (or other emotion) to make them believe what you want.</a:t>
            </a:r>
          </a:p>
        </p:txBody>
      </p:sp>
    </p:spTree>
    <p:extLst>
      <p:ext uri="{BB962C8B-B14F-4D97-AF65-F5344CB8AC3E}">
        <p14:creationId xmlns:p14="http://schemas.microsoft.com/office/powerpoint/2010/main" val="35924406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46975"/>
            <a:ext cx="7315200" cy="1154097"/>
          </a:xfrm>
        </p:spPr>
        <p:txBody>
          <a:bodyPr>
            <a:normAutofit/>
          </a:bodyPr>
          <a:lstStyle/>
          <a:p>
            <a:r>
              <a:rPr lang="en-US" dirty="0"/>
              <a:t>Is there a causal relationship? </a:t>
            </a:r>
          </a:p>
        </p:txBody>
      </p:sp>
      <p:pic>
        <p:nvPicPr>
          <p:cNvPr id="4" name="Content Placeholder 3" descr="Screen Shot 2017-05-05 at 1.33.13 PM.png"/>
          <p:cNvPicPr>
            <a:picLocks noGrp="1" noChangeAspect="1"/>
          </p:cNvPicPr>
          <p:nvPr>
            <p:ph idx="1"/>
          </p:nvPr>
        </p:nvPicPr>
        <p:blipFill>
          <a:blip r:embed="rId2">
            <a:extLst>
              <a:ext uri="{28A0092B-C50C-407E-A947-70E740481C1C}">
                <a14:useLocalDpi xmlns:a14="http://schemas.microsoft.com/office/drawing/2010/main" val="0"/>
              </a:ext>
            </a:extLst>
          </a:blip>
          <a:srcRect t="-34540" b="-34540"/>
          <a:stretch>
            <a:fillRect/>
          </a:stretch>
        </p:blipFill>
        <p:spPr>
          <a:xfrm>
            <a:off x="496888" y="1739900"/>
            <a:ext cx="8199437" cy="4900613"/>
          </a:xfrm>
        </p:spPr>
      </p:pic>
    </p:spTree>
    <p:extLst>
      <p:ext uri="{BB962C8B-B14F-4D97-AF65-F5344CB8AC3E}">
        <p14:creationId xmlns:p14="http://schemas.microsoft.com/office/powerpoint/2010/main" val="36880751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90618"/>
            <a:ext cx="7315200" cy="1154097"/>
          </a:xfrm>
        </p:spPr>
        <p:txBody>
          <a:bodyPr/>
          <a:lstStyle/>
          <a:p>
            <a:r>
              <a:rPr lang="en-US" dirty="0"/>
              <a:t>Are you sure?</a:t>
            </a:r>
          </a:p>
        </p:txBody>
      </p:sp>
      <p:pic>
        <p:nvPicPr>
          <p:cNvPr id="4" name="Content Placeholder 3" descr="Screen Shot 2017-05-05 at 1.34.43 PM.png"/>
          <p:cNvPicPr>
            <a:picLocks noGrp="1" noChangeAspect="1"/>
          </p:cNvPicPr>
          <p:nvPr>
            <p:ph idx="1"/>
          </p:nvPr>
        </p:nvPicPr>
        <p:blipFill>
          <a:blip r:embed="rId2">
            <a:extLst>
              <a:ext uri="{28A0092B-C50C-407E-A947-70E740481C1C}">
                <a14:useLocalDpi xmlns:a14="http://schemas.microsoft.com/office/drawing/2010/main" val="0"/>
              </a:ext>
            </a:extLst>
          </a:blip>
          <a:srcRect t="-14028" b="-14028"/>
          <a:stretch>
            <a:fillRect/>
          </a:stretch>
        </p:blipFill>
        <p:spPr>
          <a:xfrm>
            <a:off x="261938" y="1544638"/>
            <a:ext cx="8601075" cy="5192712"/>
          </a:xfrm>
        </p:spPr>
      </p:pic>
    </p:spTree>
    <p:extLst>
      <p:ext uri="{BB962C8B-B14F-4D97-AF65-F5344CB8AC3E}">
        <p14:creationId xmlns:p14="http://schemas.microsoft.com/office/powerpoint/2010/main" val="3473957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the relationship?</a:t>
            </a:r>
          </a:p>
        </p:txBody>
      </p:sp>
      <p:sp>
        <p:nvSpPr>
          <p:cNvPr id="3" name="Content Placeholder 2"/>
          <p:cNvSpPr>
            <a:spLocks noGrp="1"/>
          </p:cNvSpPr>
          <p:nvPr>
            <p:ph idx="1"/>
          </p:nvPr>
        </p:nvSpPr>
        <p:spPr/>
        <p:txBody>
          <a:bodyPr/>
          <a:lstStyle/>
          <a:p>
            <a:r>
              <a:rPr lang="en-US" dirty="0"/>
              <a:t>Adolf Hitler, Saddam Hussein, and Joseph Stalin all had mustaches and killed lots of people. If we want to make people safer, mustaches should be illegal.</a:t>
            </a:r>
          </a:p>
          <a:p>
            <a:pPr marL="45720" indent="0">
              <a:buNone/>
            </a:pPr>
            <a:endParaRPr lang="en-US" dirty="0"/>
          </a:p>
          <a:p>
            <a:r>
              <a:rPr lang="en-US" dirty="0"/>
              <a:t>Boys who act violently in school often play lots of violent video games. Video games are the cause of violence.</a:t>
            </a:r>
          </a:p>
          <a:p>
            <a:endParaRPr lang="en-US" dirty="0"/>
          </a:p>
          <a:p>
            <a:endParaRPr lang="en-US" dirty="0"/>
          </a:p>
        </p:txBody>
      </p:sp>
    </p:spTree>
    <p:extLst>
      <p:ext uri="{BB962C8B-B14F-4D97-AF65-F5344CB8AC3E}">
        <p14:creationId xmlns:p14="http://schemas.microsoft.com/office/powerpoint/2010/main" val="34210324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64141"/>
            <a:ext cx="7315200" cy="1154097"/>
          </a:xfrm>
        </p:spPr>
        <p:txBody>
          <a:bodyPr/>
          <a:lstStyle/>
          <a:p>
            <a:r>
              <a:rPr lang="en-US" dirty="0"/>
              <a:t>Abortions and violent crime</a:t>
            </a:r>
          </a:p>
        </p:txBody>
      </p:sp>
      <p:sp>
        <p:nvSpPr>
          <p:cNvPr id="3" name="Content Placeholder 2"/>
          <p:cNvSpPr>
            <a:spLocks noGrp="1"/>
          </p:cNvSpPr>
          <p:nvPr>
            <p:ph idx="1"/>
          </p:nvPr>
        </p:nvSpPr>
        <p:spPr>
          <a:xfrm>
            <a:off x="790156" y="4550774"/>
            <a:ext cx="7189058" cy="2200232"/>
          </a:xfrm>
        </p:spPr>
        <p:txBody>
          <a:bodyPr>
            <a:normAutofit lnSpcReduction="10000"/>
          </a:bodyPr>
          <a:lstStyle/>
          <a:p>
            <a:r>
              <a:rPr lang="en-US" dirty="0"/>
              <a:t>In a very popular book, </a:t>
            </a:r>
            <a:r>
              <a:rPr lang="en-US" i="1" dirty="0" err="1"/>
              <a:t>Freakonomics</a:t>
            </a:r>
            <a:r>
              <a:rPr lang="en-US" dirty="0"/>
              <a:t>, the economists identified a correlation between the abortion rate and crime. As the number of abortions increased, the crime rate went down. They assumed that there was a causal relationship. They concluded, incorrectly, that babies who were more likely to be aborted were the ones who were more likely to grow up to be criminals.</a:t>
            </a:r>
          </a:p>
        </p:txBody>
      </p:sp>
      <p:pic>
        <p:nvPicPr>
          <p:cNvPr id="4" name="Picture 3" descr="Crime-Down-Abortion-U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8438" y="1442490"/>
            <a:ext cx="4912087" cy="2906318"/>
          </a:xfrm>
          <a:prstGeom prst="rect">
            <a:avLst/>
          </a:prstGeom>
        </p:spPr>
      </p:pic>
    </p:spTree>
    <p:extLst>
      <p:ext uri="{BB962C8B-B14F-4D97-AF65-F5344CB8AC3E}">
        <p14:creationId xmlns:p14="http://schemas.microsoft.com/office/powerpoint/2010/main" val="29967824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90618"/>
            <a:ext cx="7315200" cy="1154097"/>
          </a:xfrm>
        </p:spPr>
        <p:txBody>
          <a:bodyPr>
            <a:normAutofit fontScale="90000"/>
          </a:bodyPr>
          <a:lstStyle/>
          <a:p>
            <a:r>
              <a:rPr lang="en-US" dirty="0"/>
              <a:t>Chocolate Consumption and Nobel Prizes</a:t>
            </a:r>
          </a:p>
        </p:txBody>
      </p:sp>
      <p:pic>
        <p:nvPicPr>
          <p:cNvPr id="4" name="Content Placeholder 3" descr="Chocolate consumption Nobel Prizes.jpg"/>
          <p:cNvPicPr>
            <a:picLocks noGrp="1" noChangeAspect="1"/>
          </p:cNvPicPr>
          <p:nvPr>
            <p:ph idx="1"/>
          </p:nvPr>
        </p:nvPicPr>
        <p:blipFill>
          <a:blip r:embed="rId2">
            <a:extLst>
              <a:ext uri="{28A0092B-C50C-407E-A947-70E740481C1C}">
                <a14:useLocalDpi xmlns:a14="http://schemas.microsoft.com/office/drawing/2010/main" val="0"/>
              </a:ext>
            </a:extLst>
          </a:blip>
          <a:srcRect l="-19690" r="-19690"/>
          <a:stretch>
            <a:fillRect/>
          </a:stretch>
        </p:blipFill>
        <p:spPr>
          <a:xfrm>
            <a:off x="649297" y="1530909"/>
            <a:ext cx="8152239" cy="5123456"/>
          </a:xfrm>
        </p:spPr>
      </p:pic>
    </p:spTree>
    <p:extLst>
      <p:ext uri="{BB962C8B-B14F-4D97-AF65-F5344CB8AC3E}">
        <p14:creationId xmlns:p14="http://schemas.microsoft.com/office/powerpoint/2010/main" val="22462625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46976"/>
            <a:ext cx="7315200" cy="1154097"/>
          </a:xfrm>
        </p:spPr>
        <p:txBody>
          <a:bodyPr>
            <a:normAutofit fontScale="90000"/>
          </a:bodyPr>
          <a:lstStyle/>
          <a:p>
            <a:r>
              <a:rPr lang="en-US" dirty="0"/>
              <a:t>Correlation does not equal causation, False Cause</a:t>
            </a:r>
          </a:p>
        </p:txBody>
      </p:sp>
      <p:sp>
        <p:nvSpPr>
          <p:cNvPr id="3" name="Content Placeholder 2"/>
          <p:cNvSpPr>
            <a:spLocks noGrp="1"/>
          </p:cNvSpPr>
          <p:nvPr>
            <p:ph idx="1"/>
          </p:nvPr>
        </p:nvSpPr>
        <p:spPr>
          <a:xfrm>
            <a:off x="914400" y="1546243"/>
            <a:ext cx="7315200" cy="4763117"/>
          </a:xfrm>
        </p:spPr>
        <p:txBody>
          <a:bodyPr>
            <a:normAutofit/>
          </a:bodyPr>
          <a:lstStyle/>
          <a:p>
            <a:r>
              <a:rPr lang="en-US" sz="2600" dirty="0"/>
              <a:t>Two things may be correlated or related but it does not mean that one thing caused the other. Sometimes the causality is reversed and sometimes there is no relationship at all. It is also possible that the two phenomenon are caused by a different third cause and sometimes it is impossible to know the nature of the relationship.</a:t>
            </a:r>
          </a:p>
        </p:txBody>
      </p:sp>
    </p:spTree>
    <p:extLst>
      <p:ext uri="{BB962C8B-B14F-4D97-AF65-F5344CB8AC3E}">
        <p14:creationId xmlns:p14="http://schemas.microsoft.com/office/powerpoint/2010/main" val="40152116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9601" y="356260"/>
            <a:ext cx="7315200" cy="712519"/>
          </a:xfrm>
        </p:spPr>
        <p:txBody>
          <a:bodyPr>
            <a:normAutofit/>
          </a:bodyPr>
          <a:lstStyle/>
          <a:p>
            <a:pPr algn="ctr"/>
            <a:r>
              <a:rPr lang="en-US" dirty="0"/>
              <a:t>“Chewbacca Defense”</a:t>
            </a:r>
          </a:p>
        </p:txBody>
      </p:sp>
      <p:pic>
        <p:nvPicPr>
          <p:cNvPr id="4" name="Chewbacc Defense.mo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129296" y="1068779"/>
            <a:ext cx="7290758" cy="4557234"/>
          </a:xfrm>
        </p:spPr>
      </p:pic>
      <p:sp>
        <p:nvSpPr>
          <p:cNvPr id="3" name="Rectangle 2"/>
          <p:cNvSpPr/>
          <p:nvPr/>
        </p:nvSpPr>
        <p:spPr>
          <a:xfrm>
            <a:off x="2502839" y="6173125"/>
            <a:ext cx="4572000" cy="646331"/>
          </a:xfrm>
          <a:prstGeom prst="rect">
            <a:avLst/>
          </a:prstGeom>
        </p:spPr>
        <p:txBody>
          <a:bodyPr>
            <a:spAutoFit/>
          </a:bodyPr>
          <a:lstStyle/>
          <a:p>
            <a:r>
              <a:rPr lang="en-US" dirty="0"/>
              <a:t>http://</a:t>
            </a:r>
            <a:r>
              <a:rPr lang="en-US" dirty="0" err="1"/>
              <a:t>southpark.cc.com</a:t>
            </a:r>
            <a:r>
              <a:rPr lang="en-US" dirty="0"/>
              <a:t>/clips/103454/the-</a:t>
            </a:r>
            <a:r>
              <a:rPr lang="en-US" dirty="0" err="1"/>
              <a:t>chewbacca</a:t>
            </a:r>
            <a:r>
              <a:rPr lang="en-US" dirty="0"/>
              <a:t>-defense</a:t>
            </a:r>
          </a:p>
        </p:txBody>
      </p:sp>
    </p:spTree>
    <p:extLst>
      <p:ext uri="{BB962C8B-B14F-4D97-AF65-F5344CB8AC3E}">
        <p14:creationId xmlns:p14="http://schemas.microsoft.com/office/powerpoint/2010/main" val="32661882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Perspective.thmx</Template>
  <TotalTime>3295</TotalTime>
  <Words>908</Words>
  <Application>Microsoft Macintosh PowerPoint</Application>
  <PresentationFormat>On-screen Show (4:3)</PresentationFormat>
  <Paragraphs>76</Paragraphs>
  <Slides>30</Slides>
  <Notes>0</Notes>
  <HiddenSlides>0</HiddenSlides>
  <MMClips>6</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Wingdings</vt:lpstr>
      <vt:lpstr>Perspective</vt:lpstr>
      <vt:lpstr>Arguments and Logical Fallacies</vt:lpstr>
      <vt:lpstr>What are the parts of an argument?</vt:lpstr>
      <vt:lpstr>Example #2 </vt:lpstr>
      <vt:lpstr>Logical Fallacies</vt:lpstr>
      <vt:lpstr>What’s wrong with this?</vt:lpstr>
      <vt:lpstr>PowerPoint Presentation</vt:lpstr>
      <vt:lpstr>Appeal to authority Appeal to majority</vt:lpstr>
      <vt:lpstr>PowerPoint Presentation</vt:lpstr>
      <vt:lpstr>Poisoning the well, ad hominem attack</vt:lpstr>
      <vt:lpstr>True…</vt:lpstr>
      <vt:lpstr>Circular argument, begging the question</vt:lpstr>
      <vt:lpstr>DirecTV Commercial</vt:lpstr>
      <vt:lpstr>Slippery Slope Argument</vt:lpstr>
      <vt:lpstr>“Chewbacca Defense”</vt:lpstr>
      <vt:lpstr>Non Sequitur Argument</vt:lpstr>
      <vt:lpstr>Who is he arguing with?</vt:lpstr>
      <vt:lpstr>Strawman Argument</vt:lpstr>
      <vt:lpstr>PowerPoint Presentation</vt:lpstr>
      <vt:lpstr>Analysis</vt:lpstr>
      <vt:lpstr>“With us or against us”</vt:lpstr>
      <vt:lpstr>Black or White</vt:lpstr>
      <vt:lpstr>Lyndon Johnson’s “Daisy Ad” 1964</vt:lpstr>
      <vt:lpstr>Appeal to emotion</vt:lpstr>
      <vt:lpstr>Is there a causal relationship? </vt:lpstr>
      <vt:lpstr>Are you sure?</vt:lpstr>
      <vt:lpstr>What’s the relationship?</vt:lpstr>
      <vt:lpstr>Abortions and violent crime</vt:lpstr>
      <vt:lpstr>Chocolate Consumption and Nobel Prizes</vt:lpstr>
      <vt:lpstr>Correlation does not equal causation, False Cause</vt:lpstr>
      <vt:lpstr>“Chewbacca Defense”</vt:lpstr>
    </vt:vector>
  </TitlesOfParts>
  <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Logical Fallacies</dc:title>
  <dc:creator>Aly Lakhaney</dc:creator>
  <cp:lastModifiedBy>Lakhaney Aly (30Q580)</cp:lastModifiedBy>
  <cp:revision>28</cp:revision>
  <dcterms:created xsi:type="dcterms:W3CDTF">2015-10-12T20:03:33Z</dcterms:created>
  <dcterms:modified xsi:type="dcterms:W3CDTF">2018-07-19T19:22:21Z</dcterms:modified>
</cp:coreProperties>
</file>